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578" r:id="rId2"/>
  </p:sldIdLst>
  <p:sldSz cx="9144000" cy="6858000" type="screen4x3"/>
  <p:notesSz cx="6797675" cy="9926638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  <a:srgbClr val="FF33CC"/>
    <a:srgbClr val="008000"/>
    <a:srgbClr val="6600FF"/>
    <a:srgbClr val="F1AF23"/>
    <a:srgbClr val="00FF00"/>
    <a:srgbClr val="996600"/>
    <a:srgbClr val="006E7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7535" autoAdjust="0"/>
  </p:normalViewPr>
  <p:slideViewPr>
    <p:cSldViewPr>
      <p:cViewPr>
        <p:scale>
          <a:sx n="70" d="100"/>
          <a:sy n="70" d="100"/>
        </p:scale>
        <p:origin x="-51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7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5201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7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938199-EE46-4763-B1BA-FF783D0ED59D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201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7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8EDE698-0BBE-488D-824A-82DB578CCC6A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1110-D424-4BD0-90B4-37ED25788A11}" type="datetime8">
              <a:rPr lang="fa-IR" smtClean="0"/>
              <a:pPr/>
              <a:t>ژوئن 27،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9F02-C4BA-418E-8857-B449F283FB4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E0123-9985-4E26-8B7E-B3BEFE27DAC9}" type="datetime8">
              <a:rPr lang="fa-IR" smtClean="0"/>
              <a:pPr/>
              <a:t>ژوئن 27،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9F02-C4BA-418E-8857-B449F283FB4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D56C-CC6F-457D-93EE-A0A4E2F323CD}" type="datetime8">
              <a:rPr lang="fa-IR" smtClean="0"/>
              <a:pPr/>
              <a:t>ژوئن 27،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9F02-C4BA-418E-8857-B449F283FB4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C3D52-261B-4EE0-A073-026D85A65EEC}" type="datetime8">
              <a:rPr lang="fa-IR" smtClean="0"/>
              <a:pPr/>
              <a:t>ژوئن 27،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9F02-C4BA-418E-8857-B449F283FB43}" type="slidenum">
              <a:rPr lang="fa-IR" smtClean="0"/>
              <a:pPr/>
              <a:t>‹#›</a:t>
            </a:fld>
            <a:endParaRPr lang="fa-IR"/>
          </a:p>
        </p:txBody>
      </p:sp>
      <p:pic>
        <p:nvPicPr>
          <p:cNvPr id="7" name="Picture 6" descr="ذل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16121" y="0"/>
            <a:ext cx="9194957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E6A4-9A46-42AA-9F60-A03F808E7773}" type="datetime8">
              <a:rPr lang="fa-IR" smtClean="0"/>
              <a:pPr/>
              <a:t>ژوئن 27،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9F02-C4BA-418E-8857-B449F283FB4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4298-3338-47D4-8DBB-604A83034B53}" type="datetime8">
              <a:rPr lang="fa-IR" smtClean="0"/>
              <a:pPr/>
              <a:t>ژوئن 27، 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9F02-C4BA-418E-8857-B449F283FB4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EABB0-3DA0-460E-B2C1-6BE6DD565169}" type="datetime8">
              <a:rPr lang="fa-IR" smtClean="0"/>
              <a:pPr/>
              <a:t>ژوئن 27، 18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9F02-C4BA-418E-8857-B449F283FB4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CE92D-1EBF-40F3-B90D-D302474CBCF4}" type="datetime8">
              <a:rPr lang="fa-IR" smtClean="0"/>
              <a:pPr/>
              <a:t>ژوئن 27، 18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9F02-C4BA-418E-8857-B449F283FB4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F852-24F6-4829-B974-E1B85DEC114B}" type="datetime8">
              <a:rPr lang="fa-IR" smtClean="0"/>
              <a:pPr/>
              <a:t>ژوئن 27، 18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9F02-C4BA-418E-8857-B449F283FB4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C663-F312-4283-B725-23E77FD41737}" type="datetime8">
              <a:rPr lang="fa-IR" smtClean="0"/>
              <a:pPr/>
              <a:t>ژوئن 27، 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9F02-C4BA-418E-8857-B449F283FB4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2100-C966-403C-B08D-F1B83BC4EB75}" type="datetime8">
              <a:rPr lang="fa-IR" smtClean="0"/>
              <a:pPr/>
              <a:t>ژوئن 27، 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9F02-C4BA-418E-8857-B449F283FB4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BDBE9-1211-49D8-A489-F3C022D26A2C}" type="datetime8">
              <a:rPr lang="fa-IR" smtClean="0"/>
              <a:pPr/>
              <a:t>ژوئن 27، 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09F02-C4BA-418E-8857-B449F283FB4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57158" y="285728"/>
            <a:ext cx="8643998" cy="704872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altLang="ko-KR" sz="2500" b="1" spc="-150" dirty="0" smtClean="0">
                <a:solidFill>
                  <a:schemeClr val="bg1"/>
                </a:solidFill>
                <a:latin typeface="Calibri" panose="020F0502020204030204" pitchFamily="34" charset="0"/>
                <a:ea typeface="나눔바른고딕OTF" panose="02020603020101020101" pitchFamily="18" charset="-127"/>
                <a:cs typeface="B Titr" panose="00000700000000000000" pitchFamily="2" charset="-78"/>
              </a:rPr>
              <a:t>جایگزینی و اسقاط یک میلیون دستگاه بخاري مرسوم (گازي و نفتي) با بخاري هاي گازسوز دودكش دار راندمان بالاي هوشمند</a:t>
            </a:r>
            <a:endParaRPr lang="en-US" altLang="ko-KR" sz="2500" b="1" spc="-150" dirty="0" smtClean="0">
              <a:solidFill>
                <a:schemeClr val="bg1"/>
              </a:solidFill>
              <a:latin typeface="Calibri" panose="020F0502020204030204" pitchFamily="34" charset="0"/>
              <a:ea typeface="나눔바른고딕OTF" panose="02020603020101020101" pitchFamily="18" charset="-127"/>
              <a:cs typeface="B Titr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472" y="364789"/>
            <a:ext cx="828680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a-IR" altLang="ko-KR" sz="2600" b="1" spc="-150" dirty="0" smtClean="0">
              <a:solidFill>
                <a:schemeClr val="bg1"/>
              </a:solidFill>
              <a:latin typeface="Calibri" panose="020F0502020204030204" pitchFamily="34" charset="0"/>
              <a:ea typeface="나눔바른고딕OTF" panose="02020603020101020101" pitchFamily="18" charset="-127"/>
              <a:cs typeface="B Titr" panose="000007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7158" y="928670"/>
            <a:ext cx="863952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 latinLnBrk="0"/>
            <a:r>
              <a:rPr lang="fa-IR" altLang="ko-KR" sz="2000" b="1" spc="-150" dirty="0" smtClean="0">
                <a:solidFill>
                  <a:srgbClr val="FF0000"/>
                </a:solidFill>
                <a:latin typeface="Calibri" panose="020F0502020204030204" pitchFamily="34" charset="0"/>
                <a:ea typeface="나눔바른고딕OTF" panose="02020603020101020101" pitchFamily="18" charset="-127"/>
                <a:cs typeface="B Titr" panose="00000700000000000000" pitchFamily="2" charset="-78"/>
              </a:rPr>
              <a:t>اهداف طرح :</a:t>
            </a:r>
          </a:p>
          <a:p>
            <a:pPr indent="109538" algn="justLow" rtl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sz="1600" b="1" dirty="0" smtClean="0">
                <a:solidFill>
                  <a:prstClr val="black"/>
                </a:solidFill>
                <a:cs typeface="B Nazanin" pitchFamily="2" charset="-78"/>
              </a:rPr>
              <a:t>ارتقاء رده برچسب انرژی بخاری های گازسوز دودکش دار به رده برچسب انرژی </a:t>
            </a:r>
            <a:r>
              <a:rPr lang="en-US" sz="1600" b="1" dirty="0" smtClean="0">
                <a:solidFill>
                  <a:prstClr val="black"/>
                </a:solidFill>
                <a:cs typeface="B Nazanin" pitchFamily="2" charset="-78"/>
              </a:rPr>
              <a:t>A</a:t>
            </a:r>
            <a:endParaRPr lang="fa-IR" sz="1600" b="1" dirty="0" smtClean="0">
              <a:solidFill>
                <a:prstClr val="black"/>
              </a:solidFill>
              <a:cs typeface="B Nazanin" pitchFamily="2" charset="-78"/>
            </a:endParaRPr>
          </a:p>
          <a:p>
            <a:pPr indent="109538" algn="justLow" rtl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sz="1600" b="1" dirty="0" smtClean="0">
                <a:solidFill>
                  <a:prstClr val="black"/>
                </a:solidFill>
                <a:cs typeface="B Nazanin" pitchFamily="2" charset="-78"/>
              </a:rPr>
              <a:t>ارتقاء تکنولوژی بخاری های سنتی به بخاری های نسل جدید تایپ </a:t>
            </a:r>
            <a:r>
              <a:rPr lang="en-US" sz="1600" b="1" dirty="0" smtClean="0">
                <a:solidFill>
                  <a:prstClr val="black"/>
                </a:solidFill>
                <a:cs typeface="B Nazanin" pitchFamily="2" charset="-78"/>
              </a:rPr>
              <a:t>C</a:t>
            </a:r>
            <a:r>
              <a:rPr lang="fa-IR" sz="1600" b="1" dirty="0" smtClean="0">
                <a:solidFill>
                  <a:prstClr val="black"/>
                </a:solidFill>
                <a:cs typeface="B Nazanin" pitchFamily="2" charset="-78"/>
              </a:rPr>
              <a:t> هوشمند </a:t>
            </a:r>
          </a:p>
          <a:p>
            <a:pPr indent="109538" algn="justLow" rtl="1">
              <a:lnSpc>
                <a:spcPct val="150000"/>
              </a:lnSpc>
            </a:pPr>
            <a:r>
              <a:rPr lang="fa-IR" sz="1600" b="1" dirty="0" smtClean="0">
                <a:solidFill>
                  <a:prstClr val="black"/>
                </a:solidFill>
                <a:cs typeface="B Nazanin" pitchFamily="2" charset="-78"/>
              </a:rPr>
              <a:t>هوشمند (هرمتیک تایمردار و مجهز به دودکش دوجداره و دو فن)</a:t>
            </a:r>
          </a:p>
          <a:p>
            <a:pPr indent="109538" algn="justLow" rtl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sz="1600" b="1" dirty="0" smtClean="0">
                <a:cs typeface="B Nazanin" pitchFamily="2" charset="-78"/>
              </a:rPr>
              <a:t>کاهش مصرف سوخت و آلودگی‌های محیطی </a:t>
            </a:r>
            <a:r>
              <a:rPr lang="fa-IR" sz="1600" b="1" dirty="0" smtClean="0">
                <a:solidFill>
                  <a:prstClr val="black"/>
                </a:solidFill>
                <a:cs typeface="B Nazanin" pitchFamily="2" charset="-78"/>
              </a:rPr>
              <a:t>متناظر</a:t>
            </a:r>
            <a:endParaRPr lang="fa-IR" sz="1600" b="1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altLang="ko-KR" sz="2000" b="1" spc="-150" dirty="0" smtClean="0">
                <a:solidFill>
                  <a:srgbClr val="FF0000"/>
                </a:solidFill>
                <a:latin typeface="Calibri" panose="020F0502020204030204" pitchFamily="34" charset="0"/>
                <a:ea typeface="나눔바른고딕OTF" panose="02020603020101020101" pitchFamily="18" charset="-127"/>
                <a:cs typeface="B Titr" panose="00000700000000000000" pitchFamily="2" charset="-78"/>
              </a:rPr>
              <a:t>دامنه کاربرد :</a:t>
            </a:r>
          </a:p>
          <a:p>
            <a:pPr algn="justLow" rtl="1">
              <a:lnSpc>
                <a:spcPct val="150000"/>
              </a:lnSpc>
            </a:pPr>
            <a:r>
              <a:rPr lang="fa-IR" sz="1600" b="1" dirty="0" smtClean="0">
                <a:cs typeface="B Nazanin" pitchFamily="2" charset="-78"/>
              </a:rPr>
              <a:t>یک میلیون دستگاه بخاری گازسوز و نفتی سنتی مستعمل با رده برچسب انرژی </a:t>
            </a:r>
            <a:r>
              <a:rPr lang="en-US" sz="1600" b="1" dirty="0" smtClean="0">
                <a:cs typeface="B Nazanin" pitchFamily="2" charset="-78"/>
              </a:rPr>
              <a:t>D</a:t>
            </a:r>
            <a:r>
              <a:rPr lang="fa-IR" sz="1600" b="1" dirty="0" smtClean="0">
                <a:cs typeface="B Nazanin" pitchFamily="2" charset="-78"/>
              </a:rPr>
              <a:t> و پایین تر در مدارس، دانشگاه ها، نیروی نظامی و انتظامی و سایر اماکن دولتی و غیر دولتی</a:t>
            </a: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248400"/>
            <a:ext cx="7204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428728" y="4055346"/>
          <a:ext cx="6929486" cy="280265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6948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346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18683"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Mitra" pitchFamily="2" charset="-78"/>
                        </a:rPr>
                        <a:t>مقدار</a:t>
                      </a:r>
                      <a:endParaRPr lang="en-US" sz="1600" dirty="0">
                        <a:cs typeface="B Mitra" pitchFamily="2" charset="-78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dirty="0" smtClean="0">
                          <a:cs typeface="B Mitra" pitchFamily="2" charset="-78"/>
                        </a:rPr>
                        <a:t> مشخصات طرح</a:t>
                      </a:r>
                      <a:endParaRPr lang="en-US" sz="1600" dirty="0">
                        <a:cs typeface="B Mitra" pitchFamily="2" charset="-78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82">
                <a:tc>
                  <a:txBody>
                    <a:bodyPr/>
                    <a:lstStyle/>
                    <a:p>
                      <a:r>
                        <a:rPr lang="fa-IR" sz="16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3 سال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dirty="0" smtClean="0">
                          <a:cs typeface="B Mitra" pitchFamily="2" charset="-78"/>
                        </a:rPr>
                        <a:t>مدت زمان بازپرداخت (به ازای هر دستگاه کامیون)</a:t>
                      </a:r>
                      <a:endParaRPr lang="en-US" sz="1600" dirty="0">
                        <a:cs typeface="B Mitra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482">
                <a:tc>
                  <a:txBody>
                    <a:bodyPr/>
                    <a:lstStyle/>
                    <a:p>
                      <a:r>
                        <a:rPr lang="fa-IR" sz="16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204 </a:t>
                      </a:r>
                      <a:r>
                        <a:rPr lang="fa-IR" sz="1600" b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ميليون</a:t>
                      </a:r>
                      <a:r>
                        <a:rPr lang="fa-IR" sz="1600" b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 </a:t>
                      </a:r>
                      <a:r>
                        <a:rPr lang="fa-IR" sz="1600" b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دلار</a:t>
                      </a:r>
                      <a:endParaRPr lang="en-US" sz="1600" b="0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dirty="0" smtClean="0">
                          <a:cs typeface="B Mitra" pitchFamily="2" charset="-78"/>
                        </a:rPr>
                        <a:t>سقف بازپرداخت </a:t>
                      </a:r>
                      <a:r>
                        <a:rPr lang="fa-IR" sz="1600" baseline="0" dirty="0" smtClean="0">
                          <a:cs typeface="B Mitra" pitchFamily="2" charset="-78"/>
                        </a:rPr>
                        <a:t>در طول دوره </a:t>
                      </a:r>
                      <a:r>
                        <a:rPr lang="fa-IR" sz="1600" b="1" baseline="0" dirty="0" smtClean="0">
                          <a:cs typeface="B Mitra" pitchFamily="2" charset="-78"/>
                        </a:rPr>
                        <a:t>اجراي</a:t>
                      </a:r>
                      <a:r>
                        <a:rPr lang="fa-IR" sz="1600" baseline="0" dirty="0" smtClean="0">
                          <a:cs typeface="B Mitra" pitchFamily="2" charset="-78"/>
                        </a:rPr>
                        <a:t> طرح</a:t>
                      </a:r>
                      <a:r>
                        <a:rPr lang="fa-IR" sz="1600" dirty="0" smtClean="0">
                          <a:cs typeface="B Mitra" pitchFamily="2" charset="-78"/>
                        </a:rPr>
                        <a:t> </a:t>
                      </a:r>
                      <a:r>
                        <a:rPr lang="fa-IR" sz="1400" b="1" dirty="0" smtClean="0">
                          <a:cs typeface="B Mitra" pitchFamily="2" charset="-78"/>
                        </a:rPr>
                        <a:t>(1402-1396)</a:t>
                      </a:r>
                      <a:endParaRPr lang="en-US" sz="1600" b="1" dirty="0">
                        <a:cs typeface="B Mitra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482">
                <a:tc>
                  <a:txBody>
                    <a:bodyPr/>
                    <a:lstStyle/>
                    <a:p>
                      <a:r>
                        <a:rPr lang="fa-IR" sz="16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3.1 </a:t>
                      </a:r>
                      <a:r>
                        <a:rPr lang="fa-IR" sz="1600" b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ميليارد مترمکعب گاز طبیعی </a:t>
                      </a:r>
                      <a:endParaRPr lang="en-US" sz="1600" b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buFont typeface="Arial" pitchFamily="34" charset="0"/>
                        <a:buNone/>
                      </a:pPr>
                      <a:r>
                        <a:rPr lang="fa-IR" sz="1600" dirty="0" smtClean="0">
                          <a:cs typeface="B Mitra" pitchFamily="2" charset="-78"/>
                        </a:rPr>
                        <a:t>ميزان</a:t>
                      </a:r>
                      <a:r>
                        <a:rPr lang="fa-IR" sz="1600" baseline="0" dirty="0" smtClean="0">
                          <a:cs typeface="B Mitra" pitchFamily="2" charset="-78"/>
                        </a:rPr>
                        <a:t> صرفه‌جویی در طول دوره </a:t>
                      </a:r>
                      <a:r>
                        <a:rPr lang="fa-IR" sz="1600" b="1" baseline="0" dirty="0" smtClean="0">
                          <a:cs typeface="B Mitra" pitchFamily="2" charset="-78"/>
                        </a:rPr>
                        <a:t>اجراي</a:t>
                      </a:r>
                      <a:r>
                        <a:rPr lang="fa-IR" sz="1600" baseline="0" dirty="0" smtClean="0">
                          <a:cs typeface="B Mitra" pitchFamily="2" charset="-78"/>
                        </a:rPr>
                        <a:t> طرح </a:t>
                      </a:r>
                      <a:endParaRPr lang="en-US" sz="1600" dirty="0">
                        <a:cs typeface="B Mitra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2482">
                <a:tc>
                  <a:txBody>
                    <a:bodyPr/>
                    <a:lstStyle/>
                    <a:p>
                      <a:r>
                        <a:rPr lang="fa-IR" sz="16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6.08</a:t>
                      </a:r>
                      <a:r>
                        <a:rPr lang="fa-IR" sz="1600" b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ميليون تن معادل کربن</a:t>
                      </a:r>
                      <a:endParaRPr lang="en-US" sz="1600" b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itchFamily="2" charset="-7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dirty="0" smtClean="0">
                          <a:cs typeface="B Mitra" pitchFamily="2" charset="-78"/>
                        </a:rPr>
                        <a:t>كاهش انتشار</a:t>
                      </a:r>
                      <a:r>
                        <a:rPr lang="fa-IR" sz="1600" baseline="0" dirty="0" smtClean="0">
                          <a:cs typeface="B Mitra" pitchFamily="2" charset="-78"/>
                        </a:rPr>
                        <a:t> گازهاي گلخانه‌اي در طول دوره </a:t>
                      </a:r>
                      <a:r>
                        <a:rPr lang="fa-IR" sz="1600" b="1" baseline="0" dirty="0" smtClean="0">
                          <a:cs typeface="B Mitra" pitchFamily="2" charset="-78"/>
                        </a:rPr>
                        <a:t>اجراي</a:t>
                      </a:r>
                      <a:r>
                        <a:rPr lang="fa-IR" sz="1600" baseline="0" dirty="0" smtClean="0">
                          <a:cs typeface="B Mitra" pitchFamily="2" charset="-78"/>
                        </a:rPr>
                        <a:t> طرح </a:t>
                      </a:r>
                      <a:endParaRPr lang="en-US" sz="1600" dirty="0">
                        <a:cs typeface="B Mitra" pitchFamily="2" charset="-78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248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strike="noStrike" dirty="0" smtClean="0">
                          <a:cs typeface="B Mitra" pitchFamily="2" charset="-78"/>
                        </a:rPr>
                        <a:t>6.6 </a:t>
                      </a:r>
                      <a:r>
                        <a:rPr lang="fa-IR" sz="1600" b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itchFamily="2" charset="-78"/>
                        </a:rPr>
                        <a:t>ميليارد ليتر نفت گاز </a:t>
                      </a:r>
                      <a:endParaRPr lang="en-US" sz="1600" dirty="0" smtClean="0">
                        <a:cs typeface="B Mitra" pitchFamily="2" charset="-78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1">
                        <a:buFont typeface="Arial" pitchFamily="34" charset="0"/>
                        <a:buNone/>
                      </a:pPr>
                      <a:r>
                        <a:rPr lang="fa-IR" sz="1600" dirty="0" smtClean="0">
                          <a:cs typeface="B Mitra" pitchFamily="2" charset="-78"/>
                        </a:rPr>
                        <a:t>میزان </a:t>
                      </a:r>
                      <a:r>
                        <a:rPr lang="fa-IR" sz="1600" baseline="0" dirty="0" smtClean="0">
                          <a:cs typeface="B Mitra" pitchFamily="2" charset="-78"/>
                        </a:rPr>
                        <a:t>صرفه‌جویی در طول </a:t>
                      </a:r>
                      <a:r>
                        <a:rPr lang="fa-IR" sz="1600" b="1" baseline="0" dirty="0" smtClean="0">
                          <a:cs typeface="B Mitra" pitchFamily="2" charset="-78"/>
                        </a:rPr>
                        <a:t>عمر مفید </a:t>
                      </a:r>
                      <a:r>
                        <a:rPr lang="fa-IR" sz="1600" baseline="0" dirty="0" smtClean="0">
                          <a:cs typeface="B Mitra" pitchFamily="2" charset="-78"/>
                        </a:rPr>
                        <a:t>طرح </a:t>
                      </a:r>
                      <a:r>
                        <a:rPr lang="fa-IR" sz="1400" b="1" dirty="0" smtClean="0">
                          <a:cs typeface="B Mitra" pitchFamily="2" charset="-78"/>
                        </a:rPr>
                        <a:t>(1402-1396)</a:t>
                      </a:r>
                      <a:endParaRPr lang="en-US" sz="1600" dirty="0">
                        <a:cs typeface="B Mitra" pitchFamily="2" charset="-78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2482">
                <a:tc>
                  <a:txBody>
                    <a:bodyPr/>
                    <a:lstStyle/>
                    <a:p>
                      <a:r>
                        <a:rPr lang="fa-IR" sz="1600" b="1" dirty="0" smtClean="0">
                          <a:cs typeface="B Mitra" pitchFamily="2" charset="-78"/>
                        </a:rPr>
                        <a:t>683.8</a:t>
                      </a:r>
                      <a:r>
                        <a:rPr lang="fa-IR" sz="1600" dirty="0" smtClean="0">
                          <a:cs typeface="B Mitra" pitchFamily="2" charset="-78"/>
                        </a:rPr>
                        <a:t>میلیون دلار  (در</a:t>
                      </a:r>
                      <a:r>
                        <a:rPr lang="fa-IR" sz="1600" baseline="0" dirty="0" smtClean="0">
                          <a:cs typeface="B Mitra" pitchFamily="2" charset="-78"/>
                        </a:rPr>
                        <a:t> نفت 60 دلار</a:t>
                      </a:r>
                      <a:r>
                        <a:rPr lang="fa-IR" sz="1600" dirty="0" smtClean="0">
                          <a:cs typeface="B Mitra" pitchFamily="2" charset="-78"/>
                        </a:rPr>
                        <a:t>)</a:t>
                      </a:r>
                      <a:endParaRPr lang="en-US" sz="1600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600" dirty="0" smtClean="0">
                          <a:cs typeface="B Mitra" pitchFamily="2" charset="-78"/>
                        </a:rPr>
                        <a:t>ارزش </a:t>
                      </a:r>
                      <a:r>
                        <a:rPr lang="fa-IR" sz="1600" baseline="0" dirty="0" smtClean="0">
                          <a:cs typeface="B Mitra" pitchFamily="2" charset="-78"/>
                        </a:rPr>
                        <a:t>صرفه‌جویی </a:t>
                      </a:r>
                      <a:r>
                        <a:rPr lang="fa-IR" sz="1600" dirty="0" smtClean="0">
                          <a:cs typeface="B Mitra" pitchFamily="2" charset="-78"/>
                        </a:rPr>
                        <a:t>در طول </a:t>
                      </a:r>
                      <a:r>
                        <a:rPr lang="fa-IR" sz="1600" b="1" dirty="0" smtClean="0">
                          <a:cs typeface="B Mitra" pitchFamily="2" charset="-78"/>
                        </a:rPr>
                        <a:t>عمر مفید </a:t>
                      </a:r>
                      <a:r>
                        <a:rPr lang="fa-IR" sz="1600" dirty="0" smtClean="0">
                          <a:cs typeface="B Mitra" pitchFamily="2" charset="-78"/>
                        </a:rPr>
                        <a:t>طرح</a:t>
                      </a:r>
                      <a:endParaRPr lang="en-US" sz="1600" b="1" dirty="0">
                        <a:cs typeface="B Mitra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248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u="none" strike="noStrike" dirty="0" smtClean="0">
                          <a:cs typeface="B Mitra" pitchFamily="2" charset="-78"/>
                        </a:rPr>
                        <a:t>12.9</a:t>
                      </a:r>
                      <a:r>
                        <a:rPr lang="fa-IR" sz="1600" dirty="0" smtClean="0">
                          <a:cs typeface="B Mitra" pitchFamily="2" charset="-78"/>
                        </a:rPr>
                        <a:t>ميليون تن معادل</a:t>
                      </a:r>
                      <a:r>
                        <a:rPr lang="fa-IR" sz="1600" baseline="0" dirty="0" smtClean="0">
                          <a:cs typeface="B Mitra" pitchFamily="2" charset="-78"/>
                        </a:rPr>
                        <a:t> کربن</a:t>
                      </a:r>
                      <a:endParaRPr lang="en-US" sz="1600" dirty="0" smtClean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 smtClean="0">
                          <a:cs typeface="B Mitra" pitchFamily="2" charset="-78"/>
                        </a:rPr>
                        <a:t>كاهش انتشار</a:t>
                      </a:r>
                      <a:r>
                        <a:rPr lang="fa-IR" sz="1600" baseline="0" dirty="0" smtClean="0">
                          <a:cs typeface="B Mitra" pitchFamily="2" charset="-78"/>
                        </a:rPr>
                        <a:t> گازهاي گلخانه‌اي در طول </a:t>
                      </a:r>
                      <a:r>
                        <a:rPr lang="fa-IR" sz="1600" b="1" baseline="0" dirty="0" smtClean="0">
                          <a:cs typeface="B Mitra" pitchFamily="2" charset="-78"/>
                        </a:rPr>
                        <a:t>عمر مفید </a:t>
                      </a:r>
                      <a:r>
                        <a:rPr lang="fa-IR" sz="1600" baseline="0" dirty="0" smtClean="0">
                          <a:cs typeface="B Mitra" pitchFamily="2" charset="-78"/>
                        </a:rPr>
                        <a:t>طرح</a:t>
                      </a:r>
                      <a:endParaRPr lang="en-US" sz="1600" dirty="0" smtClean="0">
                        <a:cs typeface="B Mitra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19200"/>
            <a:ext cx="1066800" cy="2025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6529</TotalTime>
  <Words>206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Slide 1</vt:lpstr>
    </vt:vector>
  </TitlesOfParts>
  <Company>IFCO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Jalali</dc:creator>
  <cp:lastModifiedBy>fajrak</cp:lastModifiedBy>
  <cp:revision>509</cp:revision>
  <dcterms:created xsi:type="dcterms:W3CDTF">2014-02-09T09:32:44Z</dcterms:created>
  <dcterms:modified xsi:type="dcterms:W3CDTF">2018-06-27T06:14:19Z</dcterms:modified>
</cp:coreProperties>
</file>